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hyperlink" Target="mailto:ok_muzlgb@mail.ru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hyperlink" Target="mailto:ok_muzlgb@mail.r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248903-11E5-47B5-8D89-982BA2804D18}" type="doc">
      <dgm:prSet loTypeId="urn:microsoft.com/office/officeart/2005/8/layout/vList4" loCatId="list" qsTypeId="urn:microsoft.com/office/officeart/2005/8/quickstyle/simple2" qsCatId="simple" csTypeId="urn:microsoft.com/office/officeart/2005/8/colors/accent1_2" csCatId="accent1" phldr="1"/>
      <dgm:spPr/>
    </dgm:pt>
    <dgm:pt modelId="{A582A1B2-B16A-42DF-AF83-3F3B6C378E47}">
      <dgm:prSet phldrT="[Текст]" custT="1"/>
      <dgm:spPr/>
      <dgm:t>
        <a:bodyPr/>
        <a:lstStyle/>
        <a:p>
          <a:pPr algn="ctr"/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КАК НАС НАЙТИ</a:t>
          </a:r>
        </a:p>
        <a:p>
          <a:pPr algn="ctr"/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Ханты-Мансийский автономный округ, Сургутский район, г. Лянтор </a:t>
          </a:r>
        </a:p>
        <a:p>
          <a:pPr algn="ctr"/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ул. Салавата Юлаева, строение 7</a:t>
          </a:r>
        </a:p>
        <a:p>
          <a:pPr algn="ctr"/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Телефоны: (34638) 24013; </a:t>
          </a:r>
        </a:p>
        <a:p>
          <a:pPr algn="ctr"/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89527186527; 89227646914 </a:t>
          </a:r>
        </a:p>
        <a:p>
          <a:pPr algn="ctr"/>
          <a:r>
            <a:rPr lang="ru-RU" sz="900" b="1" i="1" spc="50" dirty="0" err="1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эл.адрес</a:t>
          </a:r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: </a:t>
          </a:r>
          <a:r>
            <a:rPr lang="en-US" sz="900" b="1" i="1" u="none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  <a:hlinkClick xmlns:r="http://schemas.openxmlformats.org/officeDocument/2006/relationships" r:id="rId1"/>
            </a:rPr>
            <a:t>ok_muzlgb@mail.ru</a:t>
          </a:r>
          <a:endParaRPr lang="ru-RU" sz="900" b="1" i="1" u="none" spc="50" dirty="0" smtClean="0">
            <a:ln w="11430"/>
            <a:solidFill>
              <a:schemeClr val="bg1"/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Comic Sans MS" pitchFamily="66" charset="0"/>
          </a:endParaRPr>
        </a:p>
        <a:p>
          <a:pPr algn="ctr"/>
          <a:r>
            <a:rPr lang="ru-RU" sz="900" b="1" i="1" u="none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Сайт: </a:t>
          </a:r>
          <a:r>
            <a:rPr lang="en-US" sz="900" b="1" i="1" u="none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new.lgb86.ru</a:t>
          </a:r>
          <a:endParaRPr lang="ru-RU" sz="900" b="1" i="1" u="none" spc="50" dirty="0" smtClean="0">
            <a:ln w="11430"/>
            <a:solidFill>
              <a:schemeClr val="bg1"/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Comic Sans MS" pitchFamily="66" charset="0"/>
          </a:endParaRPr>
        </a:p>
        <a:p>
          <a:pPr algn="ctr"/>
          <a:r>
            <a:rPr lang="ru-RU" sz="900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ЗВОНИТЕ, ПИШИТЕ и ПРИЕЗЖАЙТЕ!!!</a:t>
          </a:r>
          <a:endParaRPr lang="ru-RU" sz="900" dirty="0"/>
        </a:p>
      </dgm:t>
    </dgm:pt>
    <dgm:pt modelId="{B67137A8-D82C-410E-BD41-F562C6B674EE}" type="parTrans" cxnId="{D2F64AF6-A422-4FBD-8D07-9BD73A388070}">
      <dgm:prSet/>
      <dgm:spPr/>
      <dgm:t>
        <a:bodyPr/>
        <a:lstStyle/>
        <a:p>
          <a:endParaRPr lang="ru-RU"/>
        </a:p>
      </dgm:t>
    </dgm:pt>
    <dgm:pt modelId="{126E8A02-AC8C-4FD6-8FBE-66207FBFFC52}" type="sibTrans" cxnId="{D2F64AF6-A422-4FBD-8D07-9BD73A388070}">
      <dgm:prSet/>
      <dgm:spPr/>
      <dgm:t>
        <a:bodyPr/>
        <a:lstStyle/>
        <a:p>
          <a:endParaRPr lang="ru-RU"/>
        </a:p>
      </dgm:t>
    </dgm:pt>
    <dgm:pt modelId="{1E0D4B70-BBB6-4B73-AAB8-840024EB4F91}" type="pres">
      <dgm:prSet presAssocID="{81248903-11E5-47B5-8D89-982BA2804D18}" presName="linear" presStyleCnt="0">
        <dgm:presLayoutVars>
          <dgm:dir/>
          <dgm:resizeHandles val="exact"/>
        </dgm:presLayoutVars>
      </dgm:prSet>
      <dgm:spPr/>
    </dgm:pt>
    <dgm:pt modelId="{AD300A4C-585F-4C24-8107-857C38A6634C}" type="pres">
      <dgm:prSet presAssocID="{A582A1B2-B16A-42DF-AF83-3F3B6C378E47}" presName="comp" presStyleCnt="0"/>
      <dgm:spPr/>
    </dgm:pt>
    <dgm:pt modelId="{54125D17-98D7-4B15-96A6-8FEF04D99C67}" type="pres">
      <dgm:prSet presAssocID="{A582A1B2-B16A-42DF-AF83-3F3B6C378E47}" presName="box" presStyleLbl="node1" presStyleIdx="0" presStyleCnt="1" custLinFactX="-17933" custLinFactNeighborX="-100000" custLinFactNeighborY="5263"/>
      <dgm:spPr/>
      <dgm:t>
        <a:bodyPr/>
        <a:lstStyle/>
        <a:p>
          <a:endParaRPr lang="ru-RU"/>
        </a:p>
      </dgm:t>
    </dgm:pt>
    <dgm:pt modelId="{0105C60B-C1EB-40F5-B23B-594A90047208}" type="pres">
      <dgm:prSet presAssocID="{A582A1B2-B16A-42DF-AF83-3F3B6C378E47}" presName="img" presStyleLbl="fgImgPlace1" presStyleIdx="0" presStyleCnt="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1000" r="-101000"/>
          </a:stretch>
        </a:blipFill>
      </dgm:spPr>
      <dgm:extLst>
        <a:ext uri="{E40237B7-FDA0-4F09-8148-C483321AD2D9}">
          <dgm14:cNvPr xmlns:dgm14="http://schemas.microsoft.com/office/drawing/2010/diagram" id="0" name="" descr="D:\ok\Награждение\ФОТО\25 лет больнице\Здание\IMG_8818.JPG"/>
        </a:ext>
      </dgm:extLst>
    </dgm:pt>
    <dgm:pt modelId="{374CF912-4782-4843-A5D4-85A3B2414D6B}" type="pres">
      <dgm:prSet presAssocID="{A582A1B2-B16A-42DF-AF83-3F3B6C378E4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E0CF49-4D67-4BCB-A1E9-528E58F8E8D3}" type="presOf" srcId="{A582A1B2-B16A-42DF-AF83-3F3B6C378E47}" destId="{374CF912-4782-4843-A5D4-85A3B2414D6B}" srcOrd="1" destOrd="0" presId="urn:microsoft.com/office/officeart/2005/8/layout/vList4"/>
    <dgm:cxn modelId="{9E42EA03-53C2-4A7F-9D7F-333B7FA802A0}" type="presOf" srcId="{81248903-11E5-47B5-8D89-982BA2804D18}" destId="{1E0D4B70-BBB6-4B73-AAB8-840024EB4F91}" srcOrd="0" destOrd="0" presId="urn:microsoft.com/office/officeart/2005/8/layout/vList4"/>
    <dgm:cxn modelId="{D2F64AF6-A422-4FBD-8D07-9BD73A388070}" srcId="{81248903-11E5-47B5-8D89-982BA2804D18}" destId="{A582A1B2-B16A-42DF-AF83-3F3B6C378E47}" srcOrd="0" destOrd="0" parTransId="{B67137A8-D82C-410E-BD41-F562C6B674EE}" sibTransId="{126E8A02-AC8C-4FD6-8FBE-66207FBFFC52}"/>
    <dgm:cxn modelId="{6AB290C8-F4C5-433D-A318-700B6ED76E4E}" type="presOf" srcId="{A582A1B2-B16A-42DF-AF83-3F3B6C378E47}" destId="{54125D17-98D7-4B15-96A6-8FEF04D99C67}" srcOrd="0" destOrd="0" presId="urn:microsoft.com/office/officeart/2005/8/layout/vList4"/>
    <dgm:cxn modelId="{3046642F-B6EC-4991-97AC-985C95683E1B}" type="presParOf" srcId="{1E0D4B70-BBB6-4B73-AAB8-840024EB4F91}" destId="{AD300A4C-585F-4C24-8107-857C38A6634C}" srcOrd="0" destOrd="0" presId="urn:microsoft.com/office/officeart/2005/8/layout/vList4"/>
    <dgm:cxn modelId="{26D36A85-5D2C-4F41-BF56-4F87FD7BF096}" type="presParOf" srcId="{AD300A4C-585F-4C24-8107-857C38A6634C}" destId="{54125D17-98D7-4B15-96A6-8FEF04D99C67}" srcOrd="0" destOrd="0" presId="urn:microsoft.com/office/officeart/2005/8/layout/vList4"/>
    <dgm:cxn modelId="{BD34ADBE-82B6-49EB-8FFD-7E67E8F0BA4E}" type="presParOf" srcId="{AD300A4C-585F-4C24-8107-857C38A6634C}" destId="{0105C60B-C1EB-40F5-B23B-594A90047208}" srcOrd="1" destOrd="0" presId="urn:microsoft.com/office/officeart/2005/8/layout/vList4"/>
    <dgm:cxn modelId="{909C5771-FF1B-4E3B-9E5E-DB2E438408CA}" type="presParOf" srcId="{AD300A4C-585F-4C24-8107-857C38A6634C}" destId="{374CF912-4782-4843-A5D4-85A3B2414D6B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25D17-98D7-4B15-96A6-8FEF04D99C67}">
      <dsp:nvSpPr>
        <dsp:cNvPr id="0" name=""/>
        <dsp:cNvSpPr/>
      </dsp:nvSpPr>
      <dsp:spPr>
        <a:xfrm>
          <a:off x="0" y="0"/>
          <a:ext cx="3923928" cy="17615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КАК НАС НАЙТИ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Ханты-Мансийский автономный округ, Сургутский район, г. Лянтор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ул. Салавата Юлаева, строение 7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Телефоны: (34638) 24013;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89527186527; 89227646914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err="1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эл.адрес</a:t>
          </a: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: </a:t>
          </a:r>
          <a:r>
            <a:rPr lang="en-US" sz="900" b="1" i="1" u="none" kern="1200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  <a:hlinkClick xmlns:r="http://schemas.openxmlformats.org/officeDocument/2006/relationships" r:id="rId1"/>
            </a:rPr>
            <a:t>ok_muzlgb@mail.ru</a:t>
          </a:r>
          <a:endParaRPr lang="ru-RU" sz="900" b="1" i="1" u="none" kern="1200" spc="50" dirty="0" smtClean="0">
            <a:ln w="11430"/>
            <a:solidFill>
              <a:schemeClr val="bg1"/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Comic Sans MS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u="none" kern="1200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Сайт: </a:t>
          </a:r>
          <a:r>
            <a:rPr lang="en-US" sz="900" b="1" i="1" u="none" kern="1200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new.lgb86.ru</a:t>
          </a:r>
          <a:endParaRPr lang="ru-RU" sz="900" b="1" i="1" u="none" kern="1200" spc="50" dirty="0" smtClean="0">
            <a:ln w="11430"/>
            <a:solidFill>
              <a:schemeClr val="bg1"/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Comic Sans MS" pitchFamily="66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rPr>
            <a:t>ЗВОНИТЕ, ПИШИТЕ и ПРИЕЗЖАЙТЕ!!!</a:t>
          </a:r>
          <a:endParaRPr lang="ru-RU" sz="900" kern="1200" dirty="0"/>
        </a:p>
      </dsp:txBody>
      <dsp:txXfrm>
        <a:off x="960944" y="0"/>
        <a:ext cx="2962984" cy="1761584"/>
      </dsp:txXfrm>
    </dsp:sp>
    <dsp:sp modelId="{0105C60B-C1EB-40F5-B23B-594A90047208}">
      <dsp:nvSpPr>
        <dsp:cNvPr id="0" name=""/>
        <dsp:cNvSpPr/>
      </dsp:nvSpPr>
      <dsp:spPr>
        <a:xfrm>
          <a:off x="176158" y="176158"/>
          <a:ext cx="784785" cy="14092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1000" r="-10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7A140-8EA0-419F-ABFF-0863E54288AB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4D45F-D534-425D-AD60-ACA783412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500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6D746-5C14-4E8C-9507-814A80550EEB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6"/>
            <a:ext cx="563701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3132291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9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731520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7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2"/>
            <a:ext cx="597049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3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731521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6" y="3497803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7"/>
            <a:ext cx="369411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9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1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6172201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user\Desktop\730931354baca1c51e1381d16e59a9e9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27" t="17164" r="41766" b="13158"/>
          <a:stretch/>
        </p:blipFill>
        <p:spPr bwMode="auto">
          <a:xfrm>
            <a:off x="467544" y="44624"/>
            <a:ext cx="936104" cy="150816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47664" y="548680"/>
            <a:ext cx="3384376" cy="1296144"/>
          </a:xfr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  <a:softEdge rad="317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70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800" b="1" i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ВАС ПРИВЕТСТВУЕТ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i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БУ «ЛЯНТОРСКАЯ ГОРОДСКАЯ БОЛЬНИЦА</a:t>
            </a:r>
            <a:r>
              <a:rPr lang="ru-RU" sz="1800" b="1" i="1" dirty="0" smtClean="0">
                <a:solidFill>
                  <a:schemeClr val="tx1"/>
                </a:solidFill>
                <a:latin typeface="Comic Sans MS" pitchFamily="66" charset="0"/>
              </a:rPr>
              <a:t>»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приглашает выпускников медицинских университетов, окончивших специалитет и ординатуру,                                                       на работу на постоянной основе</a:t>
            </a: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000" b="1" i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227620"/>
              </p:ext>
            </p:extLst>
          </p:nvPr>
        </p:nvGraphicFramePr>
        <p:xfrm>
          <a:off x="5148064" y="130990"/>
          <a:ext cx="3869461" cy="480890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01008"/>
                <a:gridCol w="1168453"/>
              </a:tblGrid>
              <a:tr h="942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НАИМЕНОВАНИЕ ПРОФЕССИИ, СПЕЦИАЛЬНОСТИ, ВАКАНТНОЙ ДОЛЖНОСТИ ПО ОБЩЕРОССИЙСКОМУ КЛАССИФИКАТОРУ ПРОФЕССИЙ РАБОЧИХ, ДОЛЖНОСТЕЙ СЛУЖАЩИХ И  ТАРИФНЫХ РАЗРЯДОВ С </a:t>
                      </a:r>
                      <a:r>
                        <a:rPr lang="ru-RU" sz="1000" b="1" i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УКАЗАНИЕМ  КВАЛИФИКАЦИИ </a:t>
                      </a:r>
                      <a:r>
                        <a:rPr lang="ru-RU" sz="1000" b="1" i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(ОКЛАД)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СРЕДНЯЯ ОПЛАТА ТРУДА В МЕСЯЦ (В РУБЛЯХ)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ВРАЧ-ПЕДИАТР 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70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ВРАЧ-ПЕДИАТР УЧАСТКОВЫЙ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80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ВРАЧ-НЕВРОЛОГ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УЛЬТРАЗВУКОВОЙ ДИАГНОСТИКИ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ВРАЧ-АКУШЕР-ГИНЕКОЛОГ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ВРАЧ-ХИРУРГ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50 000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–80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ВРАЧ-ОТОРИНОЛАРИНГОЛОГ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ВРАЧ-ОФТАЛЬМОЛОГ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59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 СКОРОЙ МЕДИЦИНСКОЙ ПОМОЩИ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–70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ВРАЧ-АНЕСТЕЗИОЛОГ-РЕАНИМАТОЛОГ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60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</a:t>
                      </a:r>
                      <a:r>
                        <a:rPr lang="ru-RU" sz="1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– </a:t>
                      </a:r>
                      <a:r>
                        <a:rPr lang="ru-RU" sz="1000" b="1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ВРАЧ-РЕНТГЕНОЛОГ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ВРАЧ-СТОМАТОЛОГ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60 000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69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ВРАЧ-ТЕРАПЕВТ УЧАСТКОВЫЙ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50 000 –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ВРАЧ-ОНКОЛОГ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</a:t>
                      </a: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 – 60 000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47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ВРАЧ-ТЕРАПЕВТ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50 000 – 70 </a:t>
                      </a:r>
                      <a:r>
                        <a:rPr lang="ru-RU" sz="10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000</a:t>
                      </a:r>
                    </a:p>
                  </a:txBody>
                  <a:tcPr marL="63977" marR="63977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866084"/>
              </p:ext>
            </p:extLst>
          </p:nvPr>
        </p:nvGraphicFramePr>
        <p:xfrm>
          <a:off x="107504" y="1552792"/>
          <a:ext cx="4968552" cy="4575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6"/>
                <a:gridCol w="2304256"/>
              </a:tblGrid>
              <a:tr h="16115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 dirty="0">
                          <a:solidFill>
                            <a:schemeClr val="accent6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Социальные </a:t>
                      </a:r>
                      <a:r>
                        <a:rPr lang="ru-RU" sz="800" dirty="0" smtClean="0">
                          <a:solidFill>
                            <a:schemeClr val="accent6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гарантии:</a:t>
                      </a: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Ежегодный оплачиваемый отпуск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В количестве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до 44 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календарных дней в год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34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Дополнительный оплачиваемый отпуск за работу во вредных условиях труда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В количестве до 9 календарных дней в год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34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Единовременная выплата при предоставлении ежегодного оплачиваемого отпуска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Не более одного месячного фонда оплаты труда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5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Компенсация расходов на оплату стоимости проезда и провоза багажа к месту использования отпуска и обратно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Один раз в два года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959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Единовременное пособие в размере двух должностных окладов </a:t>
                      </a:r>
                      <a:r>
                        <a:rPr lang="ru-RU" sz="900" b="1" i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работника;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 единовременное </a:t>
                      </a: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пособие на каждого прибывающего с ним члена её семьи в размере половины должностного оклада работника; оплата стоимости проезда работника и членов его </a:t>
                      </a:r>
                      <a:r>
                        <a:rPr lang="ru-RU" sz="900" b="1" i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семьи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Статья 5 Закона ХМАО - Югры от 09.12.2004 N 76-оз (ред. от 27.06.2014) "О гарантиях и компенсациях для лиц, проживающих в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ХМАО-Югре, 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работающих в государственных органах и государственных учреждениях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ХМАО-Югры"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Частичное возмещение расходов по найму жилого помещения приглашенному специалисту бюджетного (автономного) учреждения автономного округа в течение первых 3 лет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Согласно постановлению Правительства ХМАО-Югры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2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Единовременная </a:t>
                      </a: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выплата (врачу-специалисту, прибывшему из населенного пункта с численностью населения свыше 50 тысяч человек, </a:t>
                      </a:r>
                      <a:r>
                        <a:rPr lang="ru-RU" sz="900" b="1" i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не имеющему неисполненных финансовых обязательств по договору о целевом обучении, гражданину </a:t>
                      </a:r>
                      <a:r>
                        <a:rPr lang="ru-RU" sz="900" b="1" i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РФ</a:t>
                      </a:r>
                      <a:r>
                        <a:rPr lang="ru-RU" sz="900" b="1" i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)</a:t>
                      </a:r>
                      <a:endParaRPr lang="ru-RU" sz="900" b="1" i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В размере 1 000 000 рублей по программе «Земский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доктор»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53" marR="467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297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i="0" kern="12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Единовременная выплата как молодому специалисту в размере двух месячных фондов оплаты труда по основной занимаемой должности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В размере двух фондов оплаты труда</a:t>
                      </a:r>
                      <a:endParaRPr lang="ru-RU" sz="900" b="0" kern="12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2772962375"/>
              </p:ext>
            </p:extLst>
          </p:nvPr>
        </p:nvGraphicFramePr>
        <p:xfrm>
          <a:off x="5148064" y="5013176"/>
          <a:ext cx="3923928" cy="1761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7504" y="6128429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P.S.: </a:t>
            </a:r>
            <a:r>
              <a:rPr lang="ru-RU" sz="1200" dirty="0"/>
              <a:t>Жители нашего региона имеют право досрочного выхода на пенсию на 5 лет раньше общеустановленного пенсионного возраста, женщины в 50 лет, мужчины в 60 лет. </a:t>
            </a:r>
          </a:p>
        </p:txBody>
      </p:sp>
    </p:spTree>
    <p:extLst>
      <p:ext uri="{BB962C8B-B14F-4D97-AF65-F5344CB8AC3E}">
        <p14:creationId xmlns:p14="http://schemas.microsoft.com/office/powerpoint/2010/main" val="34542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5000">
        <p14:flip dir="r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517</TotalTime>
  <Words>442</Words>
  <Application>Microsoft Office PowerPoint</Application>
  <PresentationFormat>Экран (4:3)</PresentationFormat>
  <Paragraphs>63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 Лянтор 2021</dc:title>
  <dc:creator>user212</dc:creator>
  <cp:lastModifiedBy>user</cp:lastModifiedBy>
  <cp:revision>29</cp:revision>
  <cp:lastPrinted>2021-05-18T12:04:43Z</cp:lastPrinted>
  <dcterms:created xsi:type="dcterms:W3CDTF">2021-05-18T04:20:26Z</dcterms:created>
  <dcterms:modified xsi:type="dcterms:W3CDTF">2022-08-10T06:25:26Z</dcterms:modified>
</cp:coreProperties>
</file>